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3AAC-BDFE-4B2A-A818-61F04EF938EA}" type="datetimeFigureOut">
              <a:rPr lang="es-ES" smtClean="0"/>
              <a:t>02/03/2021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ED11A-CAC4-4AC3-B673-F4AB17C7F63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10397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3AAC-BDFE-4B2A-A818-61F04EF938EA}" type="datetimeFigureOut">
              <a:rPr lang="es-ES" smtClean="0"/>
              <a:t>02/03/2021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ED11A-CAC4-4AC3-B673-F4AB17C7F63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82850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3AAC-BDFE-4B2A-A818-61F04EF938EA}" type="datetimeFigureOut">
              <a:rPr lang="es-ES" smtClean="0"/>
              <a:t>02/03/2021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ED11A-CAC4-4AC3-B673-F4AB17C7F63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47256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3AAC-BDFE-4B2A-A818-61F04EF938EA}" type="datetimeFigureOut">
              <a:rPr lang="es-ES" smtClean="0"/>
              <a:t>02/03/2021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ED11A-CAC4-4AC3-B673-F4AB17C7F63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86188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3AAC-BDFE-4B2A-A818-61F04EF938EA}" type="datetimeFigureOut">
              <a:rPr lang="es-ES" smtClean="0"/>
              <a:t>02/03/2021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ED11A-CAC4-4AC3-B673-F4AB17C7F63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47010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3AAC-BDFE-4B2A-A818-61F04EF938EA}" type="datetimeFigureOut">
              <a:rPr lang="es-ES" smtClean="0"/>
              <a:t>02/03/2021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ED11A-CAC4-4AC3-B673-F4AB17C7F63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77316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3AAC-BDFE-4B2A-A818-61F04EF938EA}" type="datetimeFigureOut">
              <a:rPr lang="es-ES" smtClean="0"/>
              <a:t>02/03/2021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ED11A-CAC4-4AC3-B673-F4AB17C7F63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87611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3AAC-BDFE-4B2A-A818-61F04EF938EA}" type="datetimeFigureOut">
              <a:rPr lang="es-ES" smtClean="0"/>
              <a:t>02/03/2021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ED11A-CAC4-4AC3-B673-F4AB17C7F63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44406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3AAC-BDFE-4B2A-A818-61F04EF938EA}" type="datetimeFigureOut">
              <a:rPr lang="es-ES" smtClean="0"/>
              <a:t>02/03/2021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ED11A-CAC4-4AC3-B673-F4AB17C7F63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21931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3AAC-BDFE-4B2A-A818-61F04EF938EA}" type="datetimeFigureOut">
              <a:rPr lang="es-ES" smtClean="0"/>
              <a:t>02/03/2021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ED11A-CAC4-4AC3-B673-F4AB17C7F63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5599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3AAC-BDFE-4B2A-A818-61F04EF938EA}" type="datetimeFigureOut">
              <a:rPr lang="es-ES" smtClean="0"/>
              <a:t>02/03/2021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ED11A-CAC4-4AC3-B673-F4AB17C7F63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617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D3AAC-BDFE-4B2A-A818-61F04EF938EA}" type="datetimeFigureOut">
              <a:rPr lang="es-ES" smtClean="0"/>
              <a:t>02/03/2021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2ED11A-CAC4-4AC3-B673-F4AB17C7F63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1216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ángulo 14"/>
          <p:cNvSpPr/>
          <p:nvPr/>
        </p:nvSpPr>
        <p:spPr>
          <a:xfrm>
            <a:off x="322033" y="992808"/>
            <a:ext cx="11437299" cy="555644"/>
          </a:xfrm>
          <a:prstGeom prst="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715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Oficina de Coordinación de Fondos de la Unión Europea</a:t>
            </a:r>
          </a:p>
          <a:p>
            <a:pPr algn="ctr">
              <a:spcBef>
                <a:spcPts val="572"/>
              </a:spcBef>
            </a:pPr>
            <a:r>
              <a:rPr lang="es-ES" sz="1238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(Acuerdo 53/2020, de 10 de septiembre, de la Junta de Castilla y León (BOCYL de 11 de septiembre de 2020))</a:t>
            </a:r>
          </a:p>
        </p:txBody>
      </p:sp>
      <p:sp>
        <p:nvSpPr>
          <p:cNvPr id="24" name="CuadroTexto 23"/>
          <p:cNvSpPr txBox="1"/>
          <p:nvPr/>
        </p:nvSpPr>
        <p:spPr>
          <a:xfrm>
            <a:off x="322033" y="3047831"/>
            <a:ext cx="4128653" cy="1552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2205" indent="-272205" algn="just">
              <a:spcBef>
                <a:spcPts val="1143"/>
              </a:spcBef>
              <a:buFont typeface="Arial" panose="020B0604020202020204" pitchFamily="34" charset="0"/>
              <a:buChar char="•"/>
            </a:pPr>
            <a:r>
              <a:rPr lang="es-ES" sz="1429" dirty="0">
                <a:latin typeface="Arial" panose="020B0604020202020204" pitchFamily="34" charset="0"/>
                <a:cs typeface="Arial" panose="020B0604020202020204" pitchFamily="34" charset="0"/>
              </a:rPr>
              <a:t>El titular de la Consejería competente en materia de Hacienda </a:t>
            </a:r>
            <a:r>
              <a:rPr lang="es-ES" sz="1429" b="1" dirty="0">
                <a:latin typeface="Arial" panose="020B0604020202020204" pitchFamily="34" charset="0"/>
                <a:cs typeface="Arial" panose="020B0604020202020204" pitchFamily="34" charset="0"/>
              </a:rPr>
              <a:t>presidirá</a:t>
            </a:r>
            <a:r>
              <a:rPr lang="es-ES" sz="1429" dirty="0">
                <a:latin typeface="Arial" panose="020B0604020202020204" pitchFamily="34" charset="0"/>
                <a:cs typeface="Arial" panose="020B0604020202020204" pitchFamily="34" charset="0"/>
              </a:rPr>
              <a:t> las reuniones.</a:t>
            </a:r>
          </a:p>
          <a:p>
            <a:pPr marL="272205" indent="-272205" algn="just">
              <a:spcBef>
                <a:spcPts val="1143"/>
              </a:spcBef>
              <a:buFont typeface="Arial" panose="020B0604020202020204" pitchFamily="34" charset="0"/>
              <a:buChar char="•"/>
            </a:pPr>
            <a:r>
              <a:rPr lang="es-ES" sz="1429" dirty="0">
                <a:latin typeface="Arial" panose="020B0604020202020204" pitchFamily="34" charset="0"/>
                <a:cs typeface="Arial" panose="020B0604020202020204" pitchFamily="34" charset="0"/>
              </a:rPr>
              <a:t>Representantes de Centros Directivos de cada una de las Consejería de la Administración de Castilla y León.</a:t>
            </a:r>
          </a:p>
        </p:txBody>
      </p:sp>
      <p:pic>
        <p:nvPicPr>
          <p:cNvPr id="1030" name="Picture 6" descr="Resultado de imagen de FUNCIONES icono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1" t="11384" r="20240" b="27700"/>
          <a:stretch/>
        </p:blipFill>
        <p:spPr bwMode="auto">
          <a:xfrm>
            <a:off x="5526238" y="2160270"/>
            <a:ext cx="514232" cy="524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CuadroTexto 22"/>
          <p:cNvSpPr txBox="1"/>
          <p:nvPr/>
        </p:nvSpPr>
        <p:spPr>
          <a:xfrm>
            <a:off x="6337580" y="2250798"/>
            <a:ext cx="3604883" cy="341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619" b="1" dirty="0">
                <a:latin typeface="Arial" panose="020B0604020202020204" pitchFamily="34" charset="0"/>
                <a:cs typeface="Arial" panose="020B0604020202020204" pitchFamily="34" charset="0"/>
              </a:rPr>
              <a:t>FUNCIONES PRINCIPALES</a:t>
            </a:r>
          </a:p>
        </p:txBody>
      </p:sp>
      <p:sp>
        <p:nvSpPr>
          <p:cNvPr id="3" name="Rectángulo 2"/>
          <p:cNvSpPr/>
          <p:nvPr/>
        </p:nvSpPr>
        <p:spPr>
          <a:xfrm>
            <a:off x="5447522" y="2109849"/>
            <a:ext cx="6311810" cy="633966"/>
          </a:xfrm>
          <a:prstGeom prst="rect">
            <a:avLst/>
          </a:prstGeom>
          <a:noFill/>
          <a:ln w="19050">
            <a:solidFill>
              <a:srgbClr val="0099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715"/>
          </a:p>
        </p:txBody>
      </p:sp>
      <p:pic>
        <p:nvPicPr>
          <p:cNvPr id="1028" name="Picture 4" descr="Resultado de imagen de organigrama icon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35" y="2189065"/>
            <a:ext cx="569683" cy="460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CuadroTexto 21"/>
          <p:cNvSpPr txBox="1"/>
          <p:nvPr/>
        </p:nvSpPr>
        <p:spPr>
          <a:xfrm>
            <a:off x="1476432" y="2293389"/>
            <a:ext cx="2246092" cy="341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619" b="1" dirty="0">
                <a:latin typeface="Arial" panose="020B0604020202020204" pitchFamily="34" charset="0"/>
                <a:cs typeface="Arial" panose="020B0604020202020204" pitchFamily="34" charset="0"/>
              </a:rPr>
              <a:t>COMPOSICIÓN</a:t>
            </a:r>
          </a:p>
        </p:txBody>
      </p:sp>
      <p:sp>
        <p:nvSpPr>
          <p:cNvPr id="27" name="Rectángulo 26"/>
          <p:cNvSpPr/>
          <p:nvPr/>
        </p:nvSpPr>
        <p:spPr>
          <a:xfrm>
            <a:off x="287514" y="2109777"/>
            <a:ext cx="4327156" cy="633966"/>
          </a:xfrm>
          <a:prstGeom prst="rect">
            <a:avLst/>
          </a:prstGeom>
          <a:noFill/>
          <a:ln w="19050">
            <a:solidFill>
              <a:srgbClr val="0099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715"/>
          </a:p>
        </p:txBody>
      </p:sp>
      <p:sp>
        <p:nvSpPr>
          <p:cNvPr id="4" name="Rectángulo 3"/>
          <p:cNvSpPr/>
          <p:nvPr/>
        </p:nvSpPr>
        <p:spPr>
          <a:xfrm>
            <a:off x="5447524" y="3047830"/>
            <a:ext cx="6311808" cy="371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2205" indent="-272205" algn="just">
              <a:lnSpc>
                <a:spcPct val="107000"/>
              </a:lnSpc>
              <a:spcBef>
                <a:spcPts val="1143"/>
              </a:spcBef>
              <a:buSzPts val="1400"/>
              <a:buFont typeface="Arial" panose="020B0604020202020204" pitchFamily="34" charset="0"/>
              <a:buChar char="•"/>
              <a:tabLst>
                <a:tab pos="428270" algn="l"/>
                <a:tab pos="856540" algn="l"/>
                <a:tab pos="1284810" algn="l"/>
                <a:tab pos="1713080" algn="l"/>
                <a:tab pos="2141350" algn="l"/>
                <a:tab pos="2569619" algn="l"/>
                <a:tab pos="2997889" algn="l"/>
                <a:tab pos="3426159" algn="l"/>
                <a:tab pos="3854429" algn="l"/>
                <a:tab pos="4282699" algn="l"/>
                <a:tab pos="4710969" algn="l"/>
                <a:tab pos="5139239" algn="l"/>
                <a:tab pos="5567509" algn="l"/>
              </a:tabLst>
            </a:pPr>
            <a:r>
              <a:rPr lang="es-ES" sz="1429" dirty="0">
                <a:latin typeface="Arial" panose="020B0604020202020204" pitchFamily="34" charset="0"/>
                <a:cs typeface="Arial" panose="020B0604020202020204" pitchFamily="34" charset="0"/>
              </a:rPr>
              <a:t>Coordinación de las políticas de desarrollo económico, social y territorial, que rijan la intervención de los fondos europeos y el resto de instrumentos financieros europeos de aplicación en Castilla León, con las políticas sectoriales.</a:t>
            </a:r>
          </a:p>
          <a:p>
            <a:pPr marL="272205" indent="-272205" algn="just">
              <a:lnSpc>
                <a:spcPct val="107000"/>
              </a:lnSpc>
              <a:spcBef>
                <a:spcPts val="1143"/>
              </a:spcBef>
              <a:buSzPts val="1400"/>
              <a:buFont typeface="Arial" panose="020B0604020202020204" pitchFamily="34" charset="0"/>
              <a:buChar char="•"/>
              <a:tabLst>
                <a:tab pos="428270" algn="l"/>
                <a:tab pos="856540" algn="l"/>
                <a:tab pos="1284810" algn="l"/>
                <a:tab pos="1713080" algn="l"/>
                <a:tab pos="2141350" algn="l"/>
                <a:tab pos="2569619" algn="l"/>
                <a:tab pos="2997889" algn="l"/>
                <a:tab pos="3426159" algn="l"/>
                <a:tab pos="3854429" algn="l"/>
                <a:tab pos="4282699" algn="l"/>
                <a:tab pos="4710969" algn="l"/>
                <a:tab pos="5139239" algn="l"/>
                <a:tab pos="5567509" algn="l"/>
              </a:tabLst>
            </a:pPr>
            <a:r>
              <a:rPr lang="es-ES" sz="1429" dirty="0">
                <a:latin typeface="Arial" panose="020B0604020202020204" pitchFamily="34" charset="0"/>
                <a:cs typeface="Arial" panose="020B0604020202020204" pitchFamily="34" charset="0"/>
              </a:rPr>
              <a:t>Asesoramiento a la Administración autonómica.</a:t>
            </a:r>
          </a:p>
          <a:p>
            <a:pPr marL="272205" indent="-272205" algn="just">
              <a:lnSpc>
                <a:spcPct val="107000"/>
              </a:lnSpc>
              <a:spcBef>
                <a:spcPts val="1143"/>
              </a:spcBef>
              <a:buSzPts val="1400"/>
              <a:buFont typeface="Arial" panose="020B0604020202020204" pitchFamily="34" charset="0"/>
              <a:buChar char="•"/>
              <a:tabLst>
                <a:tab pos="428270" algn="l"/>
                <a:tab pos="856540" algn="l"/>
                <a:tab pos="1284810" algn="l"/>
                <a:tab pos="1713080" algn="l"/>
                <a:tab pos="2141350" algn="l"/>
                <a:tab pos="2569619" algn="l"/>
                <a:tab pos="2997889" algn="l"/>
                <a:tab pos="3426159" algn="l"/>
                <a:tab pos="3854429" algn="l"/>
                <a:tab pos="4282699" algn="l"/>
                <a:tab pos="4710969" algn="l"/>
                <a:tab pos="5139239" algn="l"/>
                <a:tab pos="5567509" algn="l"/>
              </a:tabLst>
            </a:pPr>
            <a:r>
              <a:rPr lang="es-ES" sz="1429" dirty="0">
                <a:latin typeface="Arial" panose="020B0604020202020204" pitchFamily="34" charset="0"/>
                <a:cs typeface="Arial" panose="020B0604020202020204" pitchFamily="34" charset="0"/>
              </a:rPr>
              <a:t>Coordinación y seguimiento de la ejecución y modificación de los programas a través de los cuales se instrumenten cualquiera de los fondos.</a:t>
            </a:r>
          </a:p>
          <a:p>
            <a:pPr marL="272205" indent="-272205" algn="just">
              <a:lnSpc>
                <a:spcPct val="107000"/>
              </a:lnSpc>
              <a:spcBef>
                <a:spcPts val="1143"/>
              </a:spcBef>
              <a:buSzPts val="1400"/>
              <a:buFont typeface="Arial" panose="020B0604020202020204" pitchFamily="34" charset="0"/>
              <a:buChar char="•"/>
              <a:tabLst>
                <a:tab pos="428270" algn="l"/>
                <a:tab pos="856540" algn="l"/>
                <a:tab pos="1284810" algn="l"/>
                <a:tab pos="1713080" algn="l"/>
                <a:tab pos="2141350" algn="l"/>
                <a:tab pos="2569619" algn="l"/>
                <a:tab pos="2997889" algn="l"/>
                <a:tab pos="3426159" algn="l"/>
                <a:tab pos="3854429" algn="l"/>
                <a:tab pos="4282699" algn="l"/>
                <a:tab pos="4710969" algn="l"/>
                <a:tab pos="5139239" algn="l"/>
                <a:tab pos="5567509" algn="l"/>
              </a:tabLst>
            </a:pPr>
            <a:r>
              <a:rPr lang="es-ES" sz="1429" dirty="0">
                <a:latin typeface="Arial" panose="020B0604020202020204" pitchFamily="34" charset="0"/>
                <a:cs typeface="Arial" panose="020B0604020202020204" pitchFamily="34" charset="0"/>
              </a:rPr>
              <a:t>Potenciar el diálogo social y los mecanismos de participación del sector empresarial.</a:t>
            </a:r>
          </a:p>
          <a:p>
            <a:pPr marL="272205" indent="-272205" algn="just">
              <a:lnSpc>
                <a:spcPct val="107000"/>
              </a:lnSpc>
              <a:spcBef>
                <a:spcPts val="1143"/>
              </a:spcBef>
              <a:buSzPts val="1400"/>
              <a:buFont typeface="Arial" panose="020B0604020202020204" pitchFamily="34" charset="0"/>
              <a:buChar char="•"/>
              <a:tabLst>
                <a:tab pos="428270" algn="l"/>
                <a:tab pos="856540" algn="l"/>
                <a:tab pos="1284810" algn="l"/>
                <a:tab pos="1713080" algn="l"/>
                <a:tab pos="2141350" algn="l"/>
                <a:tab pos="2569619" algn="l"/>
                <a:tab pos="2997889" algn="l"/>
                <a:tab pos="3426159" algn="l"/>
                <a:tab pos="3854429" algn="l"/>
                <a:tab pos="4282699" algn="l"/>
                <a:tab pos="4710969" algn="l"/>
                <a:tab pos="5139239" algn="l"/>
                <a:tab pos="5567509" algn="l"/>
              </a:tabLst>
            </a:pPr>
            <a:r>
              <a:rPr lang="es-ES" sz="1429" dirty="0">
                <a:latin typeface="Arial" panose="020B0604020202020204" pitchFamily="34" charset="0"/>
                <a:cs typeface="Arial" panose="020B0604020202020204" pitchFamily="34" charset="0"/>
              </a:rPr>
              <a:t>Analizar iniciativas procedentes públicas y privadas susceptibles de ser financiadas o cofinanciadas con fondos europeos gestionados por la Comunidad.</a:t>
            </a:r>
          </a:p>
        </p:txBody>
      </p:sp>
    </p:spTree>
    <p:extLst>
      <p:ext uri="{BB962C8B-B14F-4D97-AF65-F5344CB8AC3E}">
        <p14:creationId xmlns:p14="http://schemas.microsoft.com/office/powerpoint/2010/main" val="1414298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169</Words>
  <Application>Microsoft Office PowerPoint</Application>
  <PresentationFormat>Panorámica</PresentationFormat>
  <Paragraphs>11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>JCYL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/>
  <cp:lastModifiedBy>Silvia de Elera Fernandez</cp:lastModifiedBy>
  <cp:revision>2</cp:revision>
  <dcterms:created xsi:type="dcterms:W3CDTF">2021-03-02T14:00:54Z</dcterms:created>
  <dcterms:modified xsi:type="dcterms:W3CDTF">2021-03-02T14:02:18Z</dcterms:modified>
</cp:coreProperties>
</file>